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1A7"/>
    <a:srgbClr val="BB59D6"/>
    <a:srgbClr val="348CE7"/>
    <a:srgbClr val="686868"/>
    <a:srgbClr val="44D035"/>
    <a:srgbClr val="BDA7D8"/>
    <a:srgbClr val="FDC1EA"/>
    <a:srgbClr val="DF6CB9"/>
    <a:srgbClr val="0000FF"/>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43"/>
    <p:restoredTop sz="95940"/>
  </p:normalViewPr>
  <p:slideViewPr>
    <p:cSldViewPr snapToGrid="0" snapToObjects="1" showGuides="1">
      <p:cViewPr varScale="1">
        <p:scale>
          <a:sx n="83" d="100"/>
          <a:sy n="83" d="100"/>
        </p:scale>
        <p:origin x="208" y="112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11/5/19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 xmlns:ma14="http://schemas.microsoft.com/office/mac/drawingml/2011/main"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emf"/><Relationship Id="rId15" Type="http://schemas.openxmlformats.org/officeDocument/2006/relationships/image" Target="../media/image45.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11.emf"/></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14.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40.emf"/><Relationship Id="rId9" Type="http://schemas.openxmlformats.org/officeDocument/2006/relationships/image" Target="../media/image53.emf"/></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2532525" y="347917"/>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01248" y="457448"/>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1"/>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a</a:t>
              </a:r>
              <a:r>
                <a:rPr sz="14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Collect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Understand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Prepare d</a:t>
              </a:r>
              <a:r>
                <a:rPr sz="14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Evaluat</a:t>
              </a:r>
              <a:r>
                <a:rPr lang="en-US" sz="1400" kern="0" dirty="0">
                  <a:latin typeface="Helvetica Neue Medium"/>
                  <a:ea typeface="Helvetica Neue Medium"/>
                  <a:cs typeface="Helvetica Neue Medium"/>
                </a:rPr>
                <a:t>e model(s)</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57318"/>
              <a:ext cx="3020147" cy="913069"/>
            </a:xfrm>
            <a:prstGeom prst="rect">
              <a:avLst/>
            </a:prstGeom>
            <a:grpFill/>
            <a:ln w="41275" cap="flat">
              <a:solidFill>
                <a:srgbClr val="FF0000">
                  <a:alpha val="35000"/>
                </a:srgb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Deploy</a:t>
              </a:r>
              <a:r>
                <a:rPr lang="en-US" sz="1400" kern="0" dirty="0">
                  <a:latin typeface="Helvetica Neue Medium"/>
                  <a:ea typeface="Helvetica Neue Medium"/>
                  <a:cs typeface="Helvetica Neue Medium"/>
                </a:rPr>
                <a:t>, integrate models</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Develop m</a:t>
              </a:r>
              <a:r>
                <a:rPr sz="1400" kern="0" dirty="0">
                  <a:latin typeface="Helvetica Neue Medium"/>
                  <a:ea typeface="Helvetica Neue Medium"/>
                  <a:cs typeface="Helvetica Neue Medium"/>
                </a:rPr>
                <a:t>odel</a:t>
              </a:r>
              <a:r>
                <a:rPr lang="en-US" sz="1400" kern="0" dirty="0">
                  <a:latin typeface="Helvetica Neue Medium"/>
                  <a:ea typeface="Helvetica Neue Medium"/>
                  <a:cs typeface="Helvetica Neue Medium"/>
                </a:rPr>
                <a:t>(s)</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4067684" y="713983"/>
            <a:ext cx="858648" cy="394"/>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36407" y="714377"/>
            <a:ext cx="504270" cy="984381"/>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60195" y="2335773"/>
            <a:ext cx="374818"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7" y="3993180"/>
            <a:ext cx="764890"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30" y="3291519"/>
            <a:ext cx="1679445"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8"/>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7"/>
            <a:ext cx="491376" cy="761435"/>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5"/>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Understand b</a:t>
              </a:r>
              <a:r>
                <a:rPr sz="1400" kern="0" dirty="0">
                  <a:latin typeface="Helvetica Neue Medium"/>
                  <a:ea typeface="Helvetica Neue Medium"/>
                  <a:cs typeface="Helvetica Neue Medium"/>
                </a:rPr>
                <a:t>usiness</a:t>
              </a:r>
              <a:r>
                <a:rPr lang="en-US" sz="1400" kern="0" dirty="0">
                  <a:latin typeface="Helvetica Neue Medium"/>
                  <a:ea typeface="Helvetica Neue Medium"/>
                  <a:cs typeface="Helvetica Neue Medium"/>
                </a:rPr>
                <a:t> objectives</a:t>
              </a:r>
              <a:endParaRPr sz="14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57322"/>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strategy</a:t>
              </a:r>
              <a:endParaRPr sz="14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57320"/>
              <a:ext cx="3020147" cy="913068"/>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Gather d</a:t>
              </a:r>
              <a:r>
                <a:rPr sz="14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57318"/>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Build data store  integration</a:t>
              </a:r>
              <a:endParaRPr sz="14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Transform d</a:t>
              </a:r>
              <a:r>
                <a:rPr sz="1400" kern="0" dirty="0">
                  <a:solidFill>
                    <a:srgbClr val="FFFFFF"/>
                  </a:solidFill>
                  <a:latin typeface="Helvetica Neue Medium"/>
                  <a:ea typeface="Helvetica Neue Medium"/>
                  <a:cs typeface="Helvetica Neue Medium"/>
                  <a:sym typeface="Helvetica Neue Medium"/>
                </a:rPr>
                <a:t>ata</a:t>
              </a:r>
              <a:r>
                <a:rPr lang="en-US" sz="1400" kern="0" dirty="0">
                  <a:solidFill>
                    <a:srgbClr val="FFFFFF"/>
                  </a:solidFill>
                  <a:latin typeface="Helvetica Neue Medium"/>
                  <a:ea typeface="Helvetica Neue Medium"/>
                  <a:cs typeface="Helvetica Neue Medium"/>
                  <a:sym typeface="Helvetica Neue Medium"/>
                </a:rPr>
                <a:t> for AI</a:t>
              </a:r>
              <a:r>
                <a:rPr sz="14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FFFFFF"/>
                  </a:solidFill>
                  <a:latin typeface="Helvetica Neue Medium"/>
                  <a:ea typeface="Helvetica Neue Medium"/>
                  <a:cs typeface="Helvetica Neue Medium"/>
                  <a:sym typeface="Helvetica Neue Medium"/>
                </a:rPr>
                <a:t>Define schema</a:t>
              </a:r>
              <a:r>
                <a:rPr sz="1400" kern="0" dirty="0">
                  <a:solidFill>
                    <a:srgbClr val="FFFFFF"/>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047253" y="3427173"/>
            <a:ext cx="1560243" cy="513853"/>
            <a:chOff x="0" y="0"/>
            <a:chExt cx="3120483" cy="1027705"/>
          </a:xfrm>
          <a:solidFill>
            <a:srgbClr val="92D050"/>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Deploy data integration</a:t>
              </a:r>
              <a:endParaRPr sz="14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Operate / monitor</a:t>
              </a:r>
              <a:endParaRPr sz="14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62500"/>
              <a:ext cx="3020147" cy="502702"/>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 API</a:t>
              </a:r>
              <a:endParaRPr sz="14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1"/>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1"/>
            <a:ext cx="2863079" cy="1083912"/>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5031" y="2328846"/>
            <a:ext cx="374818"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6" y="4080218"/>
            <a:ext cx="757798"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3"/>
            <a:endCxn id="22" idx="0"/>
          </p:cNvCxnSpPr>
          <p:nvPr/>
        </p:nvCxnSpPr>
        <p:spPr>
          <a:xfrm>
            <a:off x="2582412" y="3684099"/>
            <a:ext cx="3108301" cy="761436"/>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2"/>
            <a:ext cx="1164900" cy="1"/>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827376" y="3941027"/>
            <a:ext cx="408241" cy="76143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631178" y="3230976"/>
            <a:ext cx="392395"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latin typeface="Helvetica Neue Medium"/>
                <a:ea typeface="Helvetica Neue Medium"/>
                <a:cs typeface="Helvetica Neue Medium"/>
              </a:rPr>
              <a:t>Define data</a:t>
            </a:r>
            <a:r>
              <a:rPr sz="1400" kern="0" dirty="0">
                <a:latin typeface="Helvetica Neue Medium"/>
                <a:ea typeface="Helvetica Neue Medium"/>
                <a:cs typeface="Helvetica Neue Medium"/>
              </a:rPr>
              <a:t> </a:t>
            </a:r>
            <a:r>
              <a:rPr lang="en-US" sz="1400" kern="0" dirty="0">
                <a:latin typeface="Helvetica Neue Medium"/>
                <a:ea typeface="Helvetica Neue Medium"/>
                <a:cs typeface="Helvetica Neue Medium"/>
              </a:rPr>
              <a:t>architecture – topology</a:t>
            </a:r>
            <a:endParaRPr sz="1400" kern="0" dirty="0">
              <a:latin typeface="Helvetica Neue Medium"/>
              <a:ea typeface="Helvetica Neue Medium"/>
              <a:cs typeface="Helvetica Neue Medium"/>
            </a:endParaRP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49419"/>
              <a:ext cx="3020147" cy="92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Understand b</a:t>
              </a:r>
              <a:r>
                <a:rPr sz="1400" kern="0" dirty="0">
                  <a:solidFill>
                    <a:srgbClr val="686868"/>
                  </a:solidFill>
                  <a:latin typeface="Helvetica Neue Medium"/>
                  <a:ea typeface="Helvetica Neue Medium"/>
                  <a:cs typeface="Helvetica Neue Medium"/>
                </a:rPr>
                <a:t>usiness</a:t>
              </a:r>
              <a:r>
                <a:rPr lang="en-US" sz="1400" kern="0" dirty="0">
                  <a:solidFill>
                    <a:srgbClr val="686868"/>
                  </a:solidFill>
                  <a:latin typeface="Helvetica Neue Medium"/>
                  <a:ea typeface="Helvetica Neue Medium"/>
                  <a:cs typeface="Helvetica Neue Medium"/>
                </a:rPr>
                <a:t> objectives</a:t>
              </a:r>
              <a:endParaRPr sz="14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2534202" y="338912"/>
            <a:ext cx="1560243" cy="513853"/>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Define devops strategy</a:t>
            </a:r>
            <a:endParaRPr sz="14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560243"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Scope iteration</a:t>
              </a:r>
              <a:endParaRPr sz="14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560243"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Tests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560243"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Build Components</a:t>
              </a:r>
              <a:endParaRPr sz="14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560243"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57318"/>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400" kern="0" dirty="0">
                  <a:solidFill>
                    <a:srgbClr val="686868"/>
                  </a:solidFill>
                  <a:latin typeface="Helvetica Neue Medium"/>
                  <a:ea typeface="Helvetica Neue Medium"/>
                  <a:cs typeface="Helvetica Neue Medium"/>
                  <a:sym typeface="Helvetica Neue Medium"/>
                </a:rPr>
                <a:t>Deploy Components</a:t>
              </a:r>
              <a:r>
                <a:rPr sz="1400" kern="0" dirty="0">
                  <a:solidFill>
                    <a:srgbClr val="686868"/>
                  </a:solidFill>
                  <a:latin typeface="Helvetica Neue Medium"/>
                  <a:ea typeface="Helvetica Neue Medium"/>
                  <a:cs typeface="Helvetica Neue Medium"/>
                  <a:sym typeface="Helvetica Neue Medium"/>
                </a:rPr>
                <a:t>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1165154" y="3543958"/>
            <a:ext cx="1560243" cy="513853"/>
            <a:chOff x="0" y="0"/>
            <a:chExt cx="3120483" cy="1027705"/>
          </a:xfrm>
          <a:solidFill>
            <a:srgbClr val="FF0000">
              <a:alpha val="34000"/>
            </a:srgbClr>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57316"/>
              <a:ext cx="3020147" cy="913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Integrate Services</a:t>
              </a:r>
              <a:endParaRPr sz="1400" kern="0" dirty="0">
                <a:solidFill>
                  <a:srgbClr val="686868"/>
                </a:solidFill>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560243"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62502"/>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Operate / monitor</a:t>
              </a:r>
              <a:endParaRPr sz="14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560243"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4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62500"/>
              <a:ext cx="3020147"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4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p:cNvCxnSpPr>
          <p:nvPr/>
        </p:nvCxnSpPr>
        <p:spPr>
          <a:xfrm>
            <a:off x="2141681" y="591790"/>
            <a:ext cx="417605" cy="4051"/>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endCxn id="51" idx="1"/>
          </p:cNvCxnSpPr>
          <p:nvPr/>
        </p:nvCxnSpPr>
        <p:spPr>
          <a:xfrm>
            <a:off x="4069361" y="595841"/>
            <a:ext cx="980196" cy="88729"/>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523834"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733833" y="3711151"/>
            <a:ext cx="410911" cy="151525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6" idx="0"/>
            <a:endCxn id="17" idx="1"/>
          </p:cNvCxnSpPr>
          <p:nvPr/>
        </p:nvCxnSpPr>
        <p:spPr>
          <a:xfrm rot="5400000" flipH="1" flipV="1">
            <a:off x="3703187" y="1333929"/>
            <a:ext cx="480777" cy="399659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496562"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945276" y="4057812"/>
            <a:ext cx="1726312" cy="616421"/>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749079"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714442" y="2406876"/>
            <a:ext cx="461668" cy="12700"/>
          </a:xfrm>
          <a:prstGeom prst="curvedConnector3">
            <a:avLst>
              <a:gd name="adj1" fmla="val 50000"/>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5049557" y="251118"/>
            <a:ext cx="1510075" cy="866904"/>
          </a:xfrm>
          <a:prstGeom prst="rect">
            <a:avLst/>
          </a:prstGeom>
          <a:solidFill>
            <a:srgbClr val="FF0000">
              <a:alpha val="33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400" kern="0" dirty="0">
                <a:solidFill>
                  <a:srgbClr val="686868"/>
                </a:solidFill>
                <a:latin typeface="Helvetica Neue Medium"/>
                <a:ea typeface="Helvetica Neue Medium"/>
                <a:cs typeface="Helvetica Neue Medium"/>
              </a:rPr>
              <a:t>Define deployment infrastructure - security</a:t>
            </a:r>
            <a:endParaRPr sz="1400" kern="0" dirty="0">
              <a:solidFill>
                <a:srgbClr val="686868"/>
              </a:solidFill>
              <a:latin typeface="Helvetica Neue Medium"/>
              <a:ea typeface="Helvetica Neue Medium"/>
              <a:cs typeface="Helvetica Neue Medium"/>
            </a:endParaRPr>
          </a:p>
        </p:txBody>
      </p:sp>
      <p:cxnSp>
        <p:nvCxnSpPr>
          <p:cNvPr id="54" name="Curved Connector 53">
            <a:extLst>
              <a:ext uri="{FF2B5EF4-FFF2-40B4-BE49-F238E27FC236}">
                <a16:creationId xmlns:a16="http://schemas.microsoft.com/office/drawing/2014/main" id="{717A0A42-8CB0-4445-B30E-9CF701425C54}"/>
              </a:ext>
            </a:extLst>
          </p:cNvPr>
          <p:cNvCxnSpPr>
            <a:cxnSpLocks/>
            <a:stCxn id="51" idx="3"/>
          </p:cNvCxnSpPr>
          <p:nvPr/>
        </p:nvCxnSpPr>
        <p:spPr>
          <a:xfrm>
            <a:off x="6559632" y="684570"/>
            <a:ext cx="639093" cy="129033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164738" y="-557274"/>
            <a:ext cx="312711" cy="4751637"/>
          </a:xfrm>
          <a:prstGeom prst="curvedConnector3">
            <a:avLst>
              <a:gd name="adj1" fmla="val -206017"/>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F22AF0-817B-214C-92DA-EC65901C596C}"/>
              </a:ext>
            </a:extLst>
          </p:cNvPr>
          <p:cNvSpPr/>
          <p:nvPr/>
        </p:nvSpPr>
        <p:spPr>
          <a:xfrm>
            <a:off x="1174830" y="202272"/>
            <a:ext cx="3521779" cy="2094199"/>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499808" y="620886"/>
            <a:ext cx="675022" cy="62848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151464" y="386874"/>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1174829" y="202272"/>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417152" y="381033"/>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446320" y="1279320"/>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3823623" y="440929"/>
            <a:ext cx="1702733" cy="191885"/>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4456498" y="976900"/>
            <a:ext cx="1099026" cy="564120"/>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1852148" y="440929"/>
            <a:ext cx="1666512" cy="476316"/>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1852148" y="917245"/>
            <a:ext cx="2299387" cy="5965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a:off x="1699667" y="1069969"/>
            <a:ext cx="258475" cy="43756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1418051" y="1069969"/>
            <a:ext cx="281616" cy="41870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015903" y="718033"/>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3383028" y="182062"/>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1210594" y="1389926"/>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5"/>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1673118" y="1409153"/>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6"/>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0" idx="2"/>
          </p:cNvCxnSpPr>
          <p:nvPr/>
        </p:nvCxnSpPr>
        <p:spPr>
          <a:xfrm flipH="1" flipV="1">
            <a:off x="2671652" y="2872384"/>
            <a:ext cx="32834" cy="819651"/>
          </a:xfrm>
          <a:prstGeom prst="bentConnector4">
            <a:avLst>
              <a:gd name="adj1" fmla="val -696230"/>
              <a:gd name="adj2" fmla="val 56255"/>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494397" y="3619269"/>
            <a:ext cx="1916720" cy="7276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57065" y="3410435"/>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7"/>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1879499" y="2534728"/>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375" y="2524380"/>
            <a:ext cx="350416" cy="46277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197539" y="3487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1203203" y="3555231"/>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71" name="Group 170">
            <a:extLst>
              <a:ext uri="{FF2B5EF4-FFF2-40B4-BE49-F238E27FC236}">
                <a16:creationId xmlns:a16="http://schemas.microsoft.com/office/drawing/2014/main" id="{45CB7244-D54D-1A41-86F4-EA5913F506F3}"/>
              </a:ext>
            </a:extLst>
          </p:cNvPr>
          <p:cNvGrpSpPr/>
          <p:nvPr/>
        </p:nvGrpSpPr>
        <p:grpSpPr>
          <a:xfrm>
            <a:off x="3772787" y="3581950"/>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9"/>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3"/>
            <a:endCxn id="173" idx="1"/>
          </p:cNvCxnSpPr>
          <p:nvPr/>
        </p:nvCxnSpPr>
        <p:spPr>
          <a:xfrm>
            <a:off x="3528791" y="2755768"/>
            <a:ext cx="391234" cy="102607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13" name="Group 112">
            <a:extLst>
              <a:ext uri="{FF2B5EF4-FFF2-40B4-BE49-F238E27FC236}">
                <a16:creationId xmlns:a16="http://schemas.microsoft.com/office/drawing/2014/main" id="{77E7BBDA-C519-2C4B-A237-E68A8D26AE05}"/>
              </a:ext>
            </a:extLst>
          </p:cNvPr>
          <p:cNvGrpSpPr/>
          <p:nvPr/>
        </p:nvGrpSpPr>
        <p:grpSpPr>
          <a:xfrm>
            <a:off x="3406849" y="1427184"/>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1"/>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3995752" y="1431160"/>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2"/>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2741053" y="1459813"/>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3"/>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1699667" y="1069969"/>
            <a:ext cx="1268908" cy="38984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1852148" y="917245"/>
            <a:ext cx="2374431" cy="5139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1699667" y="1069969"/>
            <a:ext cx="1934704" cy="3572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1281756" y="52385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51160" y="413921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4"/>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561196" y="3758593"/>
            <a:ext cx="854835" cy="581279"/>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58" name="Elbow Connector 157">
            <a:extLst>
              <a:ext uri="{FF2B5EF4-FFF2-40B4-BE49-F238E27FC236}">
                <a16:creationId xmlns:a16="http://schemas.microsoft.com/office/drawing/2014/main" id="{D58E34F3-C3E8-0442-93AD-FCF668A71C4C}"/>
              </a:ext>
            </a:extLst>
          </p:cNvPr>
          <p:cNvCxnSpPr>
            <a:cxnSpLocks/>
            <a:stCxn id="65" idx="0"/>
            <a:endCxn id="140" idx="1"/>
          </p:cNvCxnSpPr>
          <p:nvPr/>
        </p:nvCxnSpPr>
        <p:spPr>
          <a:xfrm rot="5400000" flipH="1" flipV="1">
            <a:off x="731700" y="2328048"/>
            <a:ext cx="772291" cy="1523308"/>
          </a:xfrm>
          <a:prstGeom prst="bentConnector2">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6" name="Rounded Rectangle 5">
            <a:extLst>
              <a:ext uri="{FF2B5EF4-FFF2-40B4-BE49-F238E27FC236}">
                <a16:creationId xmlns:a16="http://schemas.microsoft.com/office/drawing/2014/main" id="{FCC16307-942A-634E-A89E-9EE50A634080}"/>
              </a:ext>
            </a:extLst>
          </p:cNvPr>
          <p:cNvSpPr/>
          <p:nvPr/>
        </p:nvSpPr>
        <p:spPr>
          <a:xfrm>
            <a:off x="5315197" y="184711"/>
            <a:ext cx="2136270" cy="1871447"/>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Storage</a:t>
            </a:r>
          </a:p>
        </p:txBody>
      </p:sp>
      <p:pic>
        <p:nvPicPr>
          <p:cNvPr id="159" name="Picture 158">
            <a:extLst>
              <a:ext uri="{FF2B5EF4-FFF2-40B4-BE49-F238E27FC236}">
                <a16:creationId xmlns:a16="http://schemas.microsoft.com/office/drawing/2014/main" id="{D835FB89-6FB6-B448-8E5C-BCE93D60CFC0}"/>
              </a:ext>
            </a:extLst>
          </p:cNvPr>
          <p:cNvPicPr>
            <a:picLocks noChangeAspect="1"/>
          </p:cNvPicPr>
          <p:nvPr/>
        </p:nvPicPr>
        <p:blipFill>
          <a:blip r:embed="rId15"/>
          <a:stretch>
            <a:fillRect/>
          </a:stretch>
        </p:blipFill>
        <p:spPr>
          <a:xfrm>
            <a:off x="6867308" y="1326503"/>
            <a:ext cx="581394" cy="391551"/>
          </a:xfrm>
          <a:prstGeom prst="rect">
            <a:avLst/>
          </a:prstGeom>
        </p:spPr>
      </p:pic>
      <p:pic>
        <p:nvPicPr>
          <p:cNvPr id="165" name="Picture 164">
            <a:extLst>
              <a:ext uri="{FF2B5EF4-FFF2-40B4-BE49-F238E27FC236}">
                <a16:creationId xmlns:a16="http://schemas.microsoft.com/office/drawing/2014/main" id="{3267E45D-59D6-7847-82F9-535B3268FC68}"/>
              </a:ext>
            </a:extLst>
          </p:cNvPr>
          <p:cNvPicPr>
            <a:picLocks noChangeAspect="1"/>
          </p:cNvPicPr>
          <p:nvPr/>
        </p:nvPicPr>
        <p:blipFill>
          <a:blip r:embed="rId16"/>
          <a:stretch>
            <a:fillRect/>
          </a:stretch>
        </p:blipFill>
        <p:spPr>
          <a:xfrm>
            <a:off x="6947932" y="883663"/>
            <a:ext cx="344933" cy="367929"/>
          </a:xfrm>
          <a:prstGeom prst="rect">
            <a:avLst/>
          </a:prstGeom>
        </p:spPr>
      </p:pic>
      <p:pic>
        <p:nvPicPr>
          <p:cNvPr id="166" name="Picture 165">
            <a:extLst>
              <a:ext uri="{FF2B5EF4-FFF2-40B4-BE49-F238E27FC236}">
                <a16:creationId xmlns:a16="http://schemas.microsoft.com/office/drawing/2014/main" id="{A87406A5-36E4-1D45-A9C3-4B4182907174}"/>
              </a:ext>
            </a:extLst>
          </p:cNvPr>
          <p:cNvPicPr>
            <a:picLocks noChangeAspect="1"/>
          </p:cNvPicPr>
          <p:nvPr/>
        </p:nvPicPr>
        <p:blipFill>
          <a:blip r:embed="rId17"/>
          <a:stretch>
            <a:fillRect/>
          </a:stretch>
        </p:blipFill>
        <p:spPr>
          <a:xfrm>
            <a:off x="6043171" y="1746345"/>
            <a:ext cx="748680" cy="209376"/>
          </a:xfrm>
          <a:prstGeom prst="rect">
            <a:avLst/>
          </a:prstGeom>
        </p:spPr>
      </p:pic>
      <p:pic>
        <p:nvPicPr>
          <p:cNvPr id="167" name="Picture 166">
            <a:extLst>
              <a:ext uri="{FF2B5EF4-FFF2-40B4-BE49-F238E27FC236}">
                <a16:creationId xmlns:a16="http://schemas.microsoft.com/office/drawing/2014/main" id="{7152EF6F-9EBD-844E-B4B7-B656D0722261}"/>
              </a:ext>
            </a:extLst>
          </p:cNvPr>
          <p:cNvPicPr>
            <a:picLocks noChangeAspect="1"/>
          </p:cNvPicPr>
          <p:nvPr/>
        </p:nvPicPr>
        <p:blipFill>
          <a:blip r:embed="rId18"/>
          <a:stretch>
            <a:fillRect/>
          </a:stretch>
        </p:blipFill>
        <p:spPr>
          <a:xfrm flipH="1">
            <a:off x="6907268" y="440823"/>
            <a:ext cx="449489" cy="367929"/>
          </a:xfrm>
          <a:prstGeom prst="rect">
            <a:avLst/>
          </a:prstGeom>
        </p:spPr>
      </p:pic>
      <p:sp>
        <p:nvSpPr>
          <p:cNvPr id="168" name="Rounded Rectangle 167">
            <a:extLst>
              <a:ext uri="{FF2B5EF4-FFF2-40B4-BE49-F238E27FC236}">
                <a16:creationId xmlns:a16="http://schemas.microsoft.com/office/drawing/2014/main" id="{5C5F296C-B167-D945-AA43-F684CEDCAE2C}"/>
              </a:ext>
            </a:extLst>
          </p:cNvPr>
          <p:cNvSpPr/>
          <p:nvPr/>
        </p:nvSpPr>
        <p:spPr>
          <a:xfrm>
            <a:off x="1176603" y="2363817"/>
            <a:ext cx="3556249" cy="800572"/>
          </a:xfrm>
          <a:prstGeom prst="roundRect">
            <a:avLst>
              <a:gd name="adj" fmla="val 6667"/>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 motion</a:t>
            </a:r>
          </a:p>
        </p:txBody>
      </p:sp>
      <p:sp>
        <p:nvSpPr>
          <p:cNvPr id="169" name="Rounded Rectangle 168">
            <a:extLst>
              <a:ext uri="{FF2B5EF4-FFF2-40B4-BE49-F238E27FC236}">
                <a16:creationId xmlns:a16="http://schemas.microsoft.com/office/drawing/2014/main" id="{82BFF5A0-4E55-9D42-829C-0C882C895236}"/>
              </a:ext>
            </a:extLst>
          </p:cNvPr>
          <p:cNvSpPr/>
          <p:nvPr/>
        </p:nvSpPr>
        <p:spPr>
          <a:xfrm>
            <a:off x="5639350" y="2895431"/>
            <a:ext cx="2136270" cy="887383"/>
          </a:xfrm>
          <a:prstGeom prst="roundRect">
            <a:avLst>
              <a:gd name="adj" fmla="val 666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Real Time Analytics and AI</a:t>
            </a:r>
          </a:p>
        </p:txBody>
      </p:sp>
      <p:sp>
        <p:nvSpPr>
          <p:cNvPr id="182" name="Rounded Rectangle 181">
            <a:extLst>
              <a:ext uri="{FF2B5EF4-FFF2-40B4-BE49-F238E27FC236}">
                <a16:creationId xmlns:a16="http://schemas.microsoft.com/office/drawing/2014/main" id="{111523BE-EA24-D948-AC51-BEA31216D2B7}"/>
              </a:ext>
            </a:extLst>
          </p:cNvPr>
          <p:cNvSpPr/>
          <p:nvPr/>
        </p:nvSpPr>
        <p:spPr>
          <a:xfrm>
            <a:off x="1148038" y="3422448"/>
            <a:ext cx="3584814" cy="887383"/>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Ingestion</a:t>
            </a:r>
          </a:p>
        </p:txBody>
      </p:sp>
      <p:cxnSp>
        <p:nvCxnSpPr>
          <p:cNvPr id="185" name="Elbow Connector 184">
            <a:extLst>
              <a:ext uri="{FF2B5EF4-FFF2-40B4-BE49-F238E27FC236}">
                <a16:creationId xmlns:a16="http://schemas.microsoft.com/office/drawing/2014/main" id="{02DC96DC-9FD0-B941-A9AD-C009731010F0}"/>
              </a:ext>
            </a:extLst>
          </p:cNvPr>
          <p:cNvCxnSpPr>
            <a:cxnSpLocks/>
            <a:stCxn id="169" idx="1"/>
            <a:endCxn id="141" idx="3"/>
          </p:cNvCxnSpPr>
          <p:nvPr/>
        </p:nvCxnSpPr>
        <p:spPr>
          <a:xfrm rot="10800000">
            <a:off x="3528792" y="2755769"/>
            <a:ext cx="2110559" cy="583355"/>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259D993A-6ACF-C04C-9AD5-A036ECCD6835}"/>
              </a:ext>
            </a:extLst>
          </p:cNvPr>
          <p:cNvGrpSpPr/>
          <p:nvPr/>
        </p:nvGrpSpPr>
        <p:grpSpPr>
          <a:xfrm>
            <a:off x="5929541" y="2972022"/>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19"/>
            <a:stretch>
              <a:fillRect/>
            </a:stretch>
          </p:blipFill>
          <p:spPr>
            <a:xfrm>
              <a:off x="397918" y="2240628"/>
              <a:ext cx="520410" cy="511879"/>
            </a:xfrm>
            <a:prstGeom prst="rect">
              <a:avLst/>
            </a:prstGeom>
          </p:spPr>
        </p:pic>
      </p:grpSp>
      <p:grpSp>
        <p:nvGrpSpPr>
          <p:cNvPr id="188" name="Group 187">
            <a:extLst>
              <a:ext uri="{FF2B5EF4-FFF2-40B4-BE49-F238E27FC236}">
                <a16:creationId xmlns:a16="http://schemas.microsoft.com/office/drawing/2014/main" id="{3E94FDF6-9743-074F-95F4-E1C084992B33}"/>
              </a:ext>
            </a:extLst>
          </p:cNvPr>
          <p:cNvGrpSpPr/>
          <p:nvPr/>
        </p:nvGrpSpPr>
        <p:grpSpPr>
          <a:xfrm>
            <a:off x="6836627" y="300714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20"/>
            <a:stretch>
              <a:fillRect/>
            </a:stretch>
          </p:blipFill>
          <p:spPr>
            <a:xfrm>
              <a:off x="6789649" y="805792"/>
              <a:ext cx="324229" cy="339668"/>
            </a:xfrm>
            <a:prstGeom prst="rect">
              <a:avLst/>
            </a:prstGeom>
          </p:spPr>
        </p:pic>
      </p:grpSp>
      <p:cxnSp>
        <p:nvCxnSpPr>
          <p:cNvPr id="186" name="Straight Connector 185">
            <a:extLst>
              <a:ext uri="{FF2B5EF4-FFF2-40B4-BE49-F238E27FC236}">
                <a16:creationId xmlns:a16="http://schemas.microsoft.com/office/drawing/2014/main" id="{43004DCD-93B4-C149-B72E-DBECC14A9DD4}"/>
              </a:ext>
            </a:extLst>
          </p:cNvPr>
          <p:cNvCxnSpPr>
            <a:cxnSpLocks/>
            <a:endCxn id="140" idx="0"/>
          </p:cNvCxnSpPr>
          <p:nvPr/>
        </p:nvCxnSpPr>
        <p:spPr>
          <a:xfrm>
            <a:off x="1894146" y="917245"/>
            <a:ext cx="777506" cy="16174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87" name="Elbow Connector 186">
            <a:extLst>
              <a:ext uri="{FF2B5EF4-FFF2-40B4-BE49-F238E27FC236}">
                <a16:creationId xmlns:a16="http://schemas.microsoft.com/office/drawing/2014/main" id="{D673C7F8-01AA-A146-88B8-7FFB328EEF19}"/>
              </a:ext>
            </a:extLst>
          </p:cNvPr>
          <p:cNvCxnSpPr>
            <a:cxnSpLocks/>
            <a:stCxn id="173" idx="0"/>
            <a:endCxn id="6" idx="2"/>
          </p:cNvCxnSpPr>
          <p:nvPr/>
        </p:nvCxnSpPr>
        <p:spPr>
          <a:xfrm rot="5400000" flipH="1" flipV="1">
            <a:off x="4409403" y="1707482"/>
            <a:ext cx="1625252" cy="2322605"/>
          </a:xfrm>
          <a:prstGeom prst="bentConnector3">
            <a:avLst>
              <a:gd name="adj1" fmla="val 72886"/>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08F96-B9DE-EE42-A790-390BEA983700}"/>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36298</TotalTime>
  <Words>2558</Words>
  <Application>Microsoft Macintosh PowerPoint</Application>
  <PresentationFormat>On-screen Show (16:9)</PresentationFormat>
  <Paragraphs>602</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342</cp:revision>
  <dcterms:created xsi:type="dcterms:W3CDTF">2019-01-17T23:14:09Z</dcterms:created>
  <dcterms:modified xsi:type="dcterms:W3CDTF">2019-11-05T23:46:12Z</dcterms:modified>
</cp:coreProperties>
</file>